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2" r:id="rId14"/>
    <p:sldId id="273" r:id="rId15"/>
    <p:sldId id="270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B67B5-4994-4ABC-BA47-67549717E49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CA8BBAE-B168-446B-8850-EF8BFD10A413}">
      <dgm:prSet phldrT="[文本]"/>
      <dgm:spPr/>
      <dgm:t>
        <a:bodyPr/>
        <a:lstStyle/>
        <a:p>
          <a:r>
            <a:rPr lang="zh-CN" altLang="en-US" dirty="0" smtClean="0"/>
            <a:t>基础功能测试模式</a:t>
          </a:r>
          <a:endParaRPr lang="zh-CN" altLang="en-US" dirty="0"/>
        </a:p>
      </dgm:t>
    </dgm:pt>
    <dgm:pt modelId="{7F94776D-7BD1-46D2-A4FD-82AFBE8BDCDE}" type="parTrans" cxnId="{9569AA87-A622-4FF1-B4D7-51F33CDCC3EC}">
      <dgm:prSet/>
      <dgm:spPr/>
      <dgm:t>
        <a:bodyPr/>
        <a:lstStyle/>
        <a:p>
          <a:endParaRPr lang="zh-CN" altLang="en-US"/>
        </a:p>
      </dgm:t>
    </dgm:pt>
    <dgm:pt modelId="{83957B0A-02C4-44F2-98AA-FD53213FAA3A}" type="sibTrans" cxnId="{9569AA87-A622-4FF1-B4D7-51F33CDCC3EC}">
      <dgm:prSet/>
      <dgm:spPr/>
      <dgm:t>
        <a:bodyPr/>
        <a:lstStyle/>
        <a:p>
          <a:endParaRPr lang="zh-CN" altLang="en-US"/>
        </a:p>
      </dgm:t>
    </dgm:pt>
    <dgm:pt modelId="{07B3A301-8728-4EE5-9DD0-E575033CA18D}">
      <dgm:prSet phldrT="[文本]"/>
      <dgm:spPr/>
      <dgm:t>
        <a:bodyPr/>
        <a:lstStyle/>
        <a:p>
          <a:r>
            <a:rPr lang="zh-CN" altLang="en-US" dirty="0" smtClean="0"/>
            <a:t>线下</a:t>
          </a:r>
          <a:r>
            <a:rPr lang="en-US" altLang="zh-CN" dirty="0" smtClean="0"/>
            <a:t>Bug</a:t>
          </a:r>
          <a:r>
            <a:rPr lang="zh-CN" altLang="en-US" dirty="0" smtClean="0"/>
            <a:t>模式</a:t>
          </a:r>
          <a:endParaRPr lang="zh-CN" altLang="en-US" dirty="0"/>
        </a:p>
      </dgm:t>
    </dgm:pt>
    <dgm:pt modelId="{A22213C8-4D10-4083-9CCB-F077B905AB12}" type="parTrans" cxnId="{ABA08C9F-9622-4465-ADE3-D9D3A6286FB8}">
      <dgm:prSet/>
      <dgm:spPr/>
      <dgm:t>
        <a:bodyPr/>
        <a:lstStyle/>
        <a:p>
          <a:endParaRPr lang="zh-CN" altLang="en-US"/>
        </a:p>
      </dgm:t>
    </dgm:pt>
    <dgm:pt modelId="{438EC6C8-39AA-4C7A-A5E9-E139410B9C5C}" type="sibTrans" cxnId="{ABA08C9F-9622-4465-ADE3-D9D3A6286FB8}">
      <dgm:prSet/>
      <dgm:spPr/>
      <dgm:t>
        <a:bodyPr/>
        <a:lstStyle/>
        <a:p>
          <a:endParaRPr lang="zh-CN" altLang="en-US"/>
        </a:p>
      </dgm:t>
    </dgm:pt>
    <dgm:pt modelId="{BFF5EC29-6756-4C40-B497-4D3A0BB12B61}">
      <dgm:prSet phldrT="[文本]"/>
      <dgm:spPr/>
      <dgm:t>
        <a:bodyPr/>
        <a:lstStyle/>
        <a:p>
          <a:r>
            <a:rPr lang="zh-CN" altLang="en-US" dirty="0" smtClean="0"/>
            <a:t>线上故障模式</a:t>
          </a:r>
          <a:endParaRPr lang="zh-CN" altLang="en-US" dirty="0"/>
        </a:p>
      </dgm:t>
    </dgm:pt>
    <dgm:pt modelId="{FD296F68-9704-45A9-A970-B8A43E9716E0}" type="parTrans" cxnId="{172C1DFA-9BC0-498A-85C1-BACAD4FB6A14}">
      <dgm:prSet/>
      <dgm:spPr/>
      <dgm:t>
        <a:bodyPr/>
        <a:lstStyle/>
        <a:p>
          <a:endParaRPr lang="zh-CN" altLang="en-US"/>
        </a:p>
      </dgm:t>
    </dgm:pt>
    <dgm:pt modelId="{DB2B299B-1C46-438D-96F9-014FF982FE91}" type="sibTrans" cxnId="{172C1DFA-9BC0-498A-85C1-BACAD4FB6A14}">
      <dgm:prSet/>
      <dgm:spPr/>
      <dgm:t>
        <a:bodyPr/>
        <a:lstStyle/>
        <a:p>
          <a:endParaRPr lang="zh-CN" altLang="en-US"/>
        </a:p>
      </dgm:t>
    </dgm:pt>
    <dgm:pt modelId="{1E966A93-2BB2-49D1-AA78-C2FDE011B204}">
      <dgm:prSet/>
      <dgm:spPr/>
      <dgm:t>
        <a:bodyPr/>
        <a:lstStyle/>
        <a:p>
          <a:r>
            <a:rPr lang="zh-CN" altLang="en-US" dirty="0" smtClean="0"/>
            <a:t>重复测试设计严重、效率低、易遗漏</a:t>
          </a:r>
          <a:endParaRPr lang="zh-CN" altLang="en-US" dirty="0"/>
        </a:p>
      </dgm:t>
    </dgm:pt>
    <dgm:pt modelId="{BB0BDE39-7362-4BAA-98A6-87952A209506}" type="parTrans" cxnId="{11DA573B-6A67-4C50-81DB-563FEDAEDB0F}">
      <dgm:prSet/>
      <dgm:spPr/>
      <dgm:t>
        <a:bodyPr/>
        <a:lstStyle/>
        <a:p>
          <a:endParaRPr lang="zh-CN" altLang="en-US"/>
        </a:p>
      </dgm:t>
    </dgm:pt>
    <dgm:pt modelId="{EA3F732C-51AF-4CE0-86C3-FAF10285B96F}" type="sibTrans" cxnId="{11DA573B-6A67-4C50-81DB-563FEDAEDB0F}">
      <dgm:prSet/>
      <dgm:spPr/>
      <dgm:t>
        <a:bodyPr/>
        <a:lstStyle/>
        <a:p>
          <a:endParaRPr lang="zh-CN" altLang="en-US"/>
        </a:p>
      </dgm:t>
    </dgm:pt>
    <dgm:pt modelId="{660F4A37-4AEF-444C-A7CE-EFA42704918F}">
      <dgm:prSet/>
      <dgm:spPr/>
      <dgm:t>
        <a:bodyPr/>
        <a:lstStyle/>
        <a:p>
          <a:r>
            <a:rPr lang="zh-CN" altLang="en-US" dirty="0" smtClean="0"/>
            <a:t>经典测试思路、失败模式的共性、分享与成长</a:t>
          </a:r>
          <a:endParaRPr lang="zh-CN" altLang="en-US" dirty="0"/>
        </a:p>
      </dgm:t>
    </dgm:pt>
    <dgm:pt modelId="{04FB073E-3880-4B75-8D6D-F9CE9838A43D}" type="parTrans" cxnId="{5747660E-AD2E-4755-A6C9-A9A7E70DA8E4}">
      <dgm:prSet/>
      <dgm:spPr/>
      <dgm:t>
        <a:bodyPr/>
        <a:lstStyle/>
        <a:p>
          <a:endParaRPr lang="zh-CN" altLang="en-US"/>
        </a:p>
      </dgm:t>
    </dgm:pt>
    <dgm:pt modelId="{106986AF-A91C-4880-B130-C23CF8AD3604}" type="sibTrans" cxnId="{5747660E-AD2E-4755-A6C9-A9A7E70DA8E4}">
      <dgm:prSet/>
      <dgm:spPr/>
      <dgm:t>
        <a:bodyPr/>
        <a:lstStyle/>
        <a:p>
          <a:endParaRPr lang="zh-CN" altLang="en-US"/>
        </a:p>
      </dgm:t>
    </dgm:pt>
    <dgm:pt modelId="{B6ABFEEB-5616-4783-9134-CA6E633C68CF}">
      <dgm:prSet/>
      <dgm:spPr/>
      <dgm:t>
        <a:bodyPr/>
        <a:lstStyle/>
        <a:p>
          <a:r>
            <a:rPr lang="zh-CN" altLang="en-US" dirty="0" smtClean="0"/>
            <a:t>全面了解线上环境、失败模式的特殊性、</a:t>
          </a:r>
          <a:r>
            <a:rPr lang="en-US" altLang="zh-CN" dirty="0" smtClean="0"/>
            <a:t>Bug</a:t>
          </a:r>
          <a:r>
            <a:rPr lang="zh-CN" altLang="en-US" dirty="0" smtClean="0"/>
            <a:t>预防</a:t>
          </a:r>
          <a:endParaRPr lang="zh-CN" altLang="en-US" dirty="0"/>
        </a:p>
      </dgm:t>
    </dgm:pt>
    <dgm:pt modelId="{47962C85-25F0-47F5-A46A-760C809D103D}" type="parTrans" cxnId="{856DAD32-7E54-4ABE-8667-FF3D8C381021}">
      <dgm:prSet/>
      <dgm:spPr/>
      <dgm:t>
        <a:bodyPr/>
        <a:lstStyle/>
        <a:p>
          <a:endParaRPr lang="zh-CN" altLang="en-US"/>
        </a:p>
      </dgm:t>
    </dgm:pt>
    <dgm:pt modelId="{2A88F316-15A4-46AA-B9B7-273803769B3B}" type="sibTrans" cxnId="{856DAD32-7E54-4ABE-8667-FF3D8C381021}">
      <dgm:prSet/>
      <dgm:spPr/>
      <dgm:t>
        <a:bodyPr/>
        <a:lstStyle/>
        <a:p>
          <a:endParaRPr lang="zh-CN" altLang="en-US"/>
        </a:p>
      </dgm:t>
    </dgm:pt>
    <dgm:pt modelId="{CC30377F-A5E9-4FDD-A9BE-E2F0955F5170}" type="pres">
      <dgm:prSet presAssocID="{B0DB67B5-4994-4ABC-BA47-67549717E4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031CEC2-3633-40AB-9750-2502861B3AC5}" type="pres">
      <dgm:prSet presAssocID="{BCA8BBAE-B168-446B-8850-EF8BFD10A413}" presName="parentLin" presStyleCnt="0"/>
      <dgm:spPr/>
    </dgm:pt>
    <dgm:pt modelId="{A481AA22-3D52-4993-A0A8-61EB018194E6}" type="pres">
      <dgm:prSet presAssocID="{BCA8BBAE-B168-446B-8850-EF8BFD10A413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51A435A5-FB71-4DCD-A825-D1F41BA6441C}" type="pres">
      <dgm:prSet presAssocID="{BCA8BBAE-B168-446B-8850-EF8BFD10A41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D78B476-3874-4163-8E44-D317B4FFE091}" type="pres">
      <dgm:prSet presAssocID="{BCA8BBAE-B168-446B-8850-EF8BFD10A413}" presName="negativeSpace" presStyleCnt="0"/>
      <dgm:spPr/>
    </dgm:pt>
    <dgm:pt modelId="{9B27F352-F946-443B-8048-9895A5F8AB73}" type="pres">
      <dgm:prSet presAssocID="{BCA8BBAE-B168-446B-8850-EF8BFD10A41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266497-E719-4CF9-B161-FFB4E632B8C8}" type="pres">
      <dgm:prSet presAssocID="{83957B0A-02C4-44F2-98AA-FD53213FAA3A}" presName="spaceBetweenRectangles" presStyleCnt="0"/>
      <dgm:spPr/>
    </dgm:pt>
    <dgm:pt modelId="{7629C99B-2455-4A1F-A22E-EECCD143DED5}" type="pres">
      <dgm:prSet presAssocID="{07B3A301-8728-4EE5-9DD0-E575033CA18D}" presName="parentLin" presStyleCnt="0"/>
      <dgm:spPr/>
    </dgm:pt>
    <dgm:pt modelId="{AA1270E8-AC9A-467B-AF2C-7880243326D4}" type="pres">
      <dgm:prSet presAssocID="{07B3A301-8728-4EE5-9DD0-E575033CA18D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34E4E85C-AF48-4A48-BA67-80A389FD802B}" type="pres">
      <dgm:prSet presAssocID="{07B3A301-8728-4EE5-9DD0-E575033CA18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487ACD1-339A-4945-9736-045F5423808B}" type="pres">
      <dgm:prSet presAssocID="{07B3A301-8728-4EE5-9DD0-E575033CA18D}" presName="negativeSpace" presStyleCnt="0"/>
      <dgm:spPr/>
    </dgm:pt>
    <dgm:pt modelId="{F5F179FD-E8DC-437F-BDCC-D141DDC17DC0}" type="pres">
      <dgm:prSet presAssocID="{07B3A301-8728-4EE5-9DD0-E575033CA18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E837F2F-BC3D-4AD3-A2AA-729BAF5358E5}" type="pres">
      <dgm:prSet presAssocID="{438EC6C8-39AA-4C7A-A5E9-E139410B9C5C}" presName="spaceBetweenRectangles" presStyleCnt="0"/>
      <dgm:spPr/>
    </dgm:pt>
    <dgm:pt modelId="{C7FE9CEF-7BA5-420E-AC1F-C4A3D383ECF2}" type="pres">
      <dgm:prSet presAssocID="{BFF5EC29-6756-4C40-B497-4D3A0BB12B61}" presName="parentLin" presStyleCnt="0"/>
      <dgm:spPr/>
    </dgm:pt>
    <dgm:pt modelId="{9F58267E-F2AB-4A04-9ABE-38BBC5849D64}" type="pres">
      <dgm:prSet presAssocID="{BFF5EC29-6756-4C40-B497-4D3A0BB12B61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54093E0E-E6E4-4409-8989-E52F72D6E7DF}" type="pres">
      <dgm:prSet presAssocID="{BFF5EC29-6756-4C40-B497-4D3A0BB12B6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744C9A-A22E-421A-896D-11558DF51290}" type="pres">
      <dgm:prSet presAssocID="{BFF5EC29-6756-4C40-B497-4D3A0BB12B61}" presName="negativeSpace" presStyleCnt="0"/>
      <dgm:spPr/>
    </dgm:pt>
    <dgm:pt modelId="{D286A1F8-4B0D-471A-9748-98FDB01B8D3D}" type="pres">
      <dgm:prSet presAssocID="{BFF5EC29-6756-4C40-B497-4D3A0BB12B6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569AA87-A622-4FF1-B4D7-51F33CDCC3EC}" srcId="{B0DB67B5-4994-4ABC-BA47-67549717E497}" destId="{BCA8BBAE-B168-446B-8850-EF8BFD10A413}" srcOrd="0" destOrd="0" parTransId="{7F94776D-7BD1-46D2-A4FD-82AFBE8BDCDE}" sibTransId="{83957B0A-02C4-44F2-98AA-FD53213FAA3A}"/>
    <dgm:cxn modelId="{ABA08C9F-9622-4465-ADE3-D9D3A6286FB8}" srcId="{B0DB67B5-4994-4ABC-BA47-67549717E497}" destId="{07B3A301-8728-4EE5-9DD0-E575033CA18D}" srcOrd="1" destOrd="0" parTransId="{A22213C8-4D10-4083-9CCB-F077B905AB12}" sibTransId="{438EC6C8-39AA-4C7A-A5E9-E139410B9C5C}"/>
    <dgm:cxn modelId="{B5CBB1A7-8E8B-4BEE-AFCE-86FBC00DA519}" type="presOf" srcId="{B0DB67B5-4994-4ABC-BA47-67549717E497}" destId="{CC30377F-A5E9-4FDD-A9BE-E2F0955F5170}" srcOrd="0" destOrd="0" presId="urn:microsoft.com/office/officeart/2005/8/layout/list1"/>
    <dgm:cxn modelId="{11DA573B-6A67-4C50-81DB-563FEDAEDB0F}" srcId="{BCA8BBAE-B168-446B-8850-EF8BFD10A413}" destId="{1E966A93-2BB2-49D1-AA78-C2FDE011B204}" srcOrd="0" destOrd="0" parTransId="{BB0BDE39-7362-4BAA-98A6-87952A209506}" sibTransId="{EA3F732C-51AF-4CE0-86C3-FAF10285B96F}"/>
    <dgm:cxn modelId="{856DAD32-7E54-4ABE-8667-FF3D8C381021}" srcId="{BFF5EC29-6756-4C40-B497-4D3A0BB12B61}" destId="{B6ABFEEB-5616-4783-9134-CA6E633C68CF}" srcOrd="0" destOrd="0" parTransId="{47962C85-25F0-47F5-A46A-760C809D103D}" sibTransId="{2A88F316-15A4-46AA-B9B7-273803769B3B}"/>
    <dgm:cxn modelId="{B8A0677D-EDED-47FB-9416-77C0343E166A}" type="presOf" srcId="{B6ABFEEB-5616-4783-9134-CA6E633C68CF}" destId="{D286A1F8-4B0D-471A-9748-98FDB01B8D3D}" srcOrd="0" destOrd="0" presId="urn:microsoft.com/office/officeart/2005/8/layout/list1"/>
    <dgm:cxn modelId="{1A31EEE3-26A6-4BBA-A4B7-698FB6B0928E}" type="presOf" srcId="{07B3A301-8728-4EE5-9DD0-E575033CA18D}" destId="{34E4E85C-AF48-4A48-BA67-80A389FD802B}" srcOrd="1" destOrd="0" presId="urn:microsoft.com/office/officeart/2005/8/layout/list1"/>
    <dgm:cxn modelId="{5747660E-AD2E-4755-A6C9-A9A7E70DA8E4}" srcId="{07B3A301-8728-4EE5-9DD0-E575033CA18D}" destId="{660F4A37-4AEF-444C-A7CE-EFA42704918F}" srcOrd="0" destOrd="0" parTransId="{04FB073E-3880-4B75-8D6D-F9CE9838A43D}" sibTransId="{106986AF-A91C-4880-B130-C23CF8AD3604}"/>
    <dgm:cxn modelId="{B493EC2A-0ADD-4FF7-8EBA-CA0434AAAF54}" type="presOf" srcId="{BFF5EC29-6756-4C40-B497-4D3A0BB12B61}" destId="{9F58267E-F2AB-4A04-9ABE-38BBC5849D64}" srcOrd="0" destOrd="0" presId="urn:microsoft.com/office/officeart/2005/8/layout/list1"/>
    <dgm:cxn modelId="{172C1DFA-9BC0-498A-85C1-BACAD4FB6A14}" srcId="{B0DB67B5-4994-4ABC-BA47-67549717E497}" destId="{BFF5EC29-6756-4C40-B497-4D3A0BB12B61}" srcOrd="2" destOrd="0" parTransId="{FD296F68-9704-45A9-A970-B8A43E9716E0}" sibTransId="{DB2B299B-1C46-438D-96F9-014FF982FE91}"/>
    <dgm:cxn modelId="{0A2962BF-9D21-4E42-A68B-D875515DD2E5}" type="presOf" srcId="{BFF5EC29-6756-4C40-B497-4D3A0BB12B61}" destId="{54093E0E-E6E4-4409-8989-E52F72D6E7DF}" srcOrd="1" destOrd="0" presId="urn:microsoft.com/office/officeart/2005/8/layout/list1"/>
    <dgm:cxn modelId="{68CED1B9-687C-4715-9136-BE7D45BF4C07}" type="presOf" srcId="{1E966A93-2BB2-49D1-AA78-C2FDE011B204}" destId="{9B27F352-F946-443B-8048-9895A5F8AB73}" srcOrd="0" destOrd="0" presId="urn:microsoft.com/office/officeart/2005/8/layout/list1"/>
    <dgm:cxn modelId="{8E9CB7CF-86F6-423A-AF1A-FCDB70031D0C}" type="presOf" srcId="{BCA8BBAE-B168-446B-8850-EF8BFD10A413}" destId="{A481AA22-3D52-4993-A0A8-61EB018194E6}" srcOrd="0" destOrd="0" presId="urn:microsoft.com/office/officeart/2005/8/layout/list1"/>
    <dgm:cxn modelId="{AFD7492E-A1AA-456F-B0FA-5651F36D0CE6}" type="presOf" srcId="{660F4A37-4AEF-444C-A7CE-EFA42704918F}" destId="{F5F179FD-E8DC-437F-BDCC-D141DDC17DC0}" srcOrd="0" destOrd="0" presId="urn:microsoft.com/office/officeart/2005/8/layout/list1"/>
    <dgm:cxn modelId="{8B62CD94-CD4F-4998-A043-C633EA2017C5}" type="presOf" srcId="{BCA8BBAE-B168-446B-8850-EF8BFD10A413}" destId="{51A435A5-FB71-4DCD-A825-D1F41BA6441C}" srcOrd="1" destOrd="0" presId="urn:microsoft.com/office/officeart/2005/8/layout/list1"/>
    <dgm:cxn modelId="{C673506C-EEEB-47A8-A9AC-27A7F3A4DA8F}" type="presOf" srcId="{07B3A301-8728-4EE5-9DD0-E575033CA18D}" destId="{AA1270E8-AC9A-467B-AF2C-7880243326D4}" srcOrd="0" destOrd="0" presId="urn:microsoft.com/office/officeart/2005/8/layout/list1"/>
    <dgm:cxn modelId="{EC0E4C82-2DEA-49C1-B616-B0C62EB307DA}" type="presParOf" srcId="{CC30377F-A5E9-4FDD-A9BE-E2F0955F5170}" destId="{6031CEC2-3633-40AB-9750-2502861B3AC5}" srcOrd="0" destOrd="0" presId="urn:microsoft.com/office/officeart/2005/8/layout/list1"/>
    <dgm:cxn modelId="{445777C3-B6CA-4F0A-89E7-004159B32B59}" type="presParOf" srcId="{6031CEC2-3633-40AB-9750-2502861B3AC5}" destId="{A481AA22-3D52-4993-A0A8-61EB018194E6}" srcOrd="0" destOrd="0" presId="urn:microsoft.com/office/officeart/2005/8/layout/list1"/>
    <dgm:cxn modelId="{FC4F3741-56E9-4E94-8BAC-2927BFD43197}" type="presParOf" srcId="{6031CEC2-3633-40AB-9750-2502861B3AC5}" destId="{51A435A5-FB71-4DCD-A825-D1F41BA6441C}" srcOrd="1" destOrd="0" presId="urn:microsoft.com/office/officeart/2005/8/layout/list1"/>
    <dgm:cxn modelId="{5B6F619D-FBFD-4F90-9268-3A99D8622ED7}" type="presParOf" srcId="{CC30377F-A5E9-4FDD-A9BE-E2F0955F5170}" destId="{4D78B476-3874-4163-8E44-D317B4FFE091}" srcOrd="1" destOrd="0" presId="urn:microsoft.com/office/officeart/2005/8/layout/list1"/>
    <dgm:cxn modelId="{DA8DDCCB-85A2-49A5-B536-ABAECB517755}" type="presParOf" srcId="{CC30377F-A5E9-4FDD-A9BE-E2F0955F5170}" destId="{9B27F352-F946-443B-8048-9895A5F8AB73}" srcOrd="2" destOrd="0" presId="urn:microsoft.com/office/officeart/2005/8/layout/list1"/>
    <dgm:cxn modelId="{4106D825-03F3-4124-9A66-FBF2C0BD9769}" type="presParOf" srcId="{CC30377F-A5E9-4FDD-A9BE-E2F0955F5170}" destId="{CD266497-E719-4CF9-B161-FFB4E632B8C8}" srcOrd="3" destOrd="0" presId="urn:microsoft.com/office/officeart/2005/8/layout/list1"/>
    <dgm:cxn modelId="{3DA0015F-01FE-49DB-A245-1EEA8EEAB454}" type="presParOf" srcId="{CC30377F-A5E9-4FDD-A9BE-E2F0955F5170}" destId="{7629C99B-2455-4A1F-A22E-EECCD143DED5}" srcOrd="4" destOrd="0" presId="urn:microsoft.com/office/officeart/2005/8/layout/list1"/>
    <dgm:cxn modelId="{18E7FD93-74F7-4F17-A969-9CD5BF5188D2}" type="presParOf" srcId="{7629C99B-2455-4A1F-A22E-EECCD143DED5}" destId="{AA1270E8-AC9A-467B-AF2C-7880243326D4}" srcOrd="0" destOrd="0" presId="urn:microsoft.com/office/officeart/2005/8/layout/list1"/>
    <dgm:cxn modelId="{B7E1ED28-57D8-44FF-858D-1190AF8CFAC9}" type="presParOf" srcId="{7629C99B-2455-4A1F-A22E-EECCD143DED5}" destId="{34E4E85C-AF48-4A48-BA67-80A389FD802B}" srcOrd="1" destOrd="0" presId="urn:microsoft.com/office/officeart/2005/8/layout/list1"/>
    <dgm:cxn modelId="{5E761CAD-F695-4348-9745-597005F22FDA}" type="presParOf" srcId="{CC30377F-A5E9-4FDD-A9BE-E2F0955F5170}" destId="{B487ACD1-339A-4945-9736-045F5423808B}" srcOrd="5" destOrd="0" presId="urn:microsoft.com/office/officeart/2005/8/layout/list1"/>
    <dgm:cxn modelId="{5008178D-8CDA-4290-B465-21448EC99521}" type="presParOf" srcId="{CC30377F-A5E9-4FDD-A9BE-E2F0955F5170}" destId="{F5F179FD-E8DC-437F-BDCC-D141DDC17DC0}" srcOrd="6" destOrd="0" presId="urn:microsoft.com/office/officeart/2005/8/layout/list1"/>
    <dgm:cxn modelId="{7DA77EFA-CFDC-4E68-A8B8-A9B25221EA90}" type="presParOf" srcId="{CC30377F-A5E9-4FDD-A9BE-E2F0955F5170}" destId="{DE837F2F-BC3D-4AD3-A2AA-729BAF5358E5}" srcOrd="7" destOrd="0" presId="urn:microsoft.com/office/officeart/2005/8/layout/list1"/>
    <dgm:cxn modelId="{86BC84AF-D455-448E-8BDA-F166F49CEE45}" type="presParOf" srcId="{CC30377F-A5E9-4FDD-A9BE-E2F0955F5170}" destId="{C7FE9CEF-7BA5-420E-AC1F-C4A3D383ECF2}" srcOrd="8" destOrd="0" presId="urn:microsoft.com/office/officeart/2005/8/layout/list1"/>
    <dgm:cxn modelId="{EE57C3A0-90F1-4152-821B-4E652711EC9A}" type="presParOf" srcId="{C7FE9CEF-7BA5-420E-AC1F-C4A3D383ECF2}" destId="{9F58267E-F2AB-4A04-9ABE-38BBC5849D64}" srcOrd="0" destOrd="0" presId="urn:microsoft.com/office/officeart/2005/8/layout/list1"/>
    <dgm:cxn modelId="{368991E4-827C-4869-B2FD-F99407A83B9E}" type="presParOf" srcId="{C7FE9CEF-7BA5-420E-AC1F-C4A3D383ECF2}" destId="{54093E0E-E6E4-4409-8989-E52F72D6E7DF}" srcOrd="1" destOrd="0" presId="urn:microsoft.com/office/officeart/2005/8/layout/list1"/>
    <dgm:cxn modelId="{027CAA35-33A1-4543-8B77-5C152719BA8C}" type="presParOf" srcId="{CC30377F-A5E9-4FDD-A9BE-E2F0955F5170}" destId="{23744C9A-A22E-421A-896D-11558DF51290}" srcOrd="9" destOrd="0" presId="urn:microsoft.com/office/officeart/2005/8/layout/list1"/>
    <dgm:cxn modelId="{B31AC561-FB5A-48AD-8836-D591FA961FF8}" type="presParOf" srcId="{CC30377F-A5E9-4FDD-A9BE-E2F0955F5170}" destId="{D286A1F8-4B0D-471A-9748-98FDB01B8D3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27F352-F946-443B-8048-9895A5F8AB73}">
      <dsp:nvSpPr>
        <dsp:cNvPr id="0" name=""/>
        <dsp:cNvSpPr/>
      </dsp:nvSpPr>
      <dsp:spPr>
        <a:xfrm>
          <a:off x="0" y="397011"/>
          <a:ext cx="8229600" cy="1039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99872" rIns="63870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/>
            <a:t>重复测试设计严重、效率低、易遗漏</a:t>
          </a:r>
          <a:endParaRPr lang="zh-CN" altLang="en-US" sz="2400" kern="1200" dirty="0"/>
        </a:p>
      </dsp:txBody>
      <dsp:txXfrm>
        <a:off x="0" y="397011"/>
        <a:ext cx="8229600" cy="1039500"/>
      </dsp:txXfrm>
    </dsp:sp>
    <dsp:sp modelId="{51A435A5-FB71-4DCD-A825-D1F41BA6441C}">
      <dsp:nvSpPr>
        <dsp:cNvPr id="0" name=""/>
        <dsp:cNvSpPr/>
      </dsp:nvSpPr>
      <dsp:spPr>
        <a:xfrm>
          <a:off x="411480" y="42771"/>
          <a:ext cx="57607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基础功能测试模式</a:t>
          </a:r>
          <a:endParaRPr lang="zh-CN" altLang="en-US" sz="2400" kern="1200" dirty="0"/>
        </a:p>
      </dsp:txBody>
      <dsp:txXfrm>
        <a:off x="411480" y="42771"/>
        <a:ext cx="5760720" cy="708480"/>
      </dsp:txXfrm>
    </dsp:sp>
    <dsp:sp modelId="{F5F179FD-E8DC-437F-BDCC-D141DDC17DC0}">
      <dsp:nvSpPr>
        <dsp:cNvPr id="0" name=""/>
        <dsp:cNvSpPr/>
      </dsp:nvSpPr>
      <dsp:spPr>
        <a:xfrm>
          <a:off x="0" y="1920351"/>
          <a:ext cx="8229600" cy="1039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99872" rIns="63870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/>
            <a:t>经典测试思路、失败模式的共性、分享与成长</a:t>
          </a:r>
          <a:endParaRPr lang="zh-CN" altLang="en-US" sz="2400" kern="1200" dirty="0"/>
        </a:p>
      </dsp:txBody>
      <dsp:txXfrm>
        <a:off x="0" y="1920351"/>
        <a:ext cx="8229600" cy="1039500"/>
      </dsp:txXfrm>
    </dsp:sp>
    <dsp:sp modelId="{34E4E85C-AF48-4A48-BA67-80A389FD802B}">
      <dsp:nvSpPr>
        <dsp:cNvPr id="0" name=""/>
        <dsp:cNvSpPr/>
      </dsp:nvSpPr>
      <dsp:spPr>
        <a:xfrm>
          <a:off x="411480" y="1566111"/>
          <a:ext cx="57607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线下</a:t>
          </a:r>
          <a:r>
            <a:rPr lang="en-US" altLang="zh-CN" sz="2400" kern="1200" dirty="0" smtClean="0"/>
            <a:t>Bug</a:t>
          </a:r>
          <a:r>
            <a:rPr lang="zh-CN" altLang="en-US" sz="2400" kern="1200" dirty="0" smtClean="0"/>
            <a:t>模式</a:t>
          </a:r>
          <a:endParaRPr lang="zh-CN" altLang="en-US" sz="2400" kern="1200" dirty="0"/>
        </a:p>
      </dsp:txBody>
      <dsp:txXfrm>
        <a:off x="411480" y="1566111"/>
        <a:ext cx="5760720" cy="708480"/>
      </dsp:txXfrm>
    </dsp:sp>
    <dsp:sp modelId="{D286A1F8-4B0D-471A-9748-98FDB01B8D3D}">
      <dsp:nvSpPr>
        <dsp:cNvPr id="0" name=""/>
        <dsp:cNvSpPr/>
      </dsp:nvSpPr>
      <dsp:spPr>
        <a:xfrm>
          <a:off x="0" y="3443691"/>
          <a:ext cx="8229600" cy="1039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99872" rIns="63870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/>
            <a:t>全面了解线上环境、失败模式的特殊性、</a:t>
          </a:r>
          <a:r>
            <a:rPr lang="en-US" altLang="zh-CN" sz="2400" kern="1200" dirty="0" smtClean="0"/>
            <a:t>Bug</a:t>
          </a:r>
          <a:r>
            <a:rPr lang="zh-CN" altLang="en-US" sz="2400" kern="1200" dirty="0" smtClean="0"/>
            <a:t>预防</a:t>
          </a:r>
          <a:endParaRPr lang="zh-CN" altLang="en-US" sz="2400" kern="1200" dirty="0"/>
        </a:p>
      </dsp:txBody>
      <dsp:txXfrm>
        <a:off x="0" y="3443691"/>
        <a:ext cx="8229600" cy="1039500"/>
      </dsp:txXfrm>
    </dsp:sp>
    <dsp:sp modelId="{54093E0E-E6E4-4409-8989-E52F72D6E7DF}">
      <dsp:nvSpPr>
        <dsp:cNvPr id="0" name=""/>
        <dsp:cNvSpPr/>
      </dsp:nvSpPr>
      <dsp:spPr>
        <a:xfrm>
          <a:off x="411480" y="3089451"/>
          <a:ext cx="57607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线上故障模式</a:t>
          </a:r>
          <a:endParaRPr lang="zh-CN" altLang="en-US" sz="2400" kern="1200" dirty="0"/>
        </a:p>
      </dsp:txBody>
      <dsp:txXfrm>
        <a:off x="411480" y="3089451"/>
        <a:ext cx="5760720" cy="708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PT封面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2689"/>
            <a:ext cx="9144000" cy="686337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2012/7/9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内页-3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-2689"/>
            <a:ext cx="9144000" cy="6863378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2012/7/9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基于模式的互联网测试设计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zh-CN" altLang="en-US" dirty="0" smtClean="0"/>
              <a:t>                                               高翔</a:t>
            </a:r>
            <a:r>
              <a:rPr lang="en-US" altLang="zh-CN" dirty="0" smtClean="0"/>
              <a:t>(</a:t>
            </a:r>
            <a:r>
              <a:rPr lang="zh-CN" altLang="en-US" dirty="0" smtClean="0"/>
              <a:t>季哥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测试设计的核心价值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让你清醒地认识被测产品的需求</a:t>
            </a:r>
            <a:endParaRPr lang="en-US" altLang="zh-CN" dirty="0" smtClean="0"/>
          </a:p>
          <a:p>
            <a:r>
              <a:rPr lang="zh-CN" altLang="en-US" dirty="0" smtClean="0"/>
              <a:t>让你分析出被测产品的风险和测试范围</a:t>
            </a:r>
            <a:endParaRPr lang="en-US" altLang="zh-CN" dirty="0" smtClean="0"/>
          </a:p>
          <a:p>
            <a:r>
              <a:rPr lang="zh-CN" altLang="en-US" dirty="0" smtClean="0"/>
              <a:t>得出测试范围内的所有确定的测试思路</a:t>
            </a:r>
            <a:endParaRPr lang="en-US" altLang="zh-CN" dirty="0" smtClean="0"/>
          </a:p>
          <a:p>
            <a:r>
              <a:rPr lang="zh-CN" altLang="en-US" dirty="0" smtClean="0"/>
              <a:t>检验对开发设计文档的理解和评审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互联网测试的特点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功能层面：</a:t>
            </a:r>
            <a:endParaRPr lang="en-US" altLang="zh-CN" dirty="0" smtClean="0"/>
          </a:p>
          <a:p>
            <a:r>
              <a:rPr lang="zh-CN" altLang="en-US" dirty="0" smtClean="0"/>
              <a:t>    有控件</a:t>
            </a:r>
            <a:endParaRPr lang="en-US" altLang="zh-CN" dirty="0" smtClean="0"/>
          </a:p>
          <a:p>
            <a:r>
              <a:rPr lang="zh-CN" altLang="en-US" dirty="0" smtClean="0"/>
              <a:t>    有组件</a:t>
            </a:r>
            <a:endParaRPr lang="en-US" altLang="zh-CN" dirty="0" smtClean="0"/>
          </a:p>
          <a:p>
            <a:r>
              <a:rPr lang="zh-CN" altLang="en-US" dirty="0" smtClean="0"/>
              <a:t>    有页面</a:t>
            </a:r>
            <a:endParaRPr lang="en-US" altLang="zh-CN" dirty="0" smtClean="0"/>
          </a:p>
          <a:p>
            <a:r>
              <a:rPr lang="zh-CN" altLang="en-US" dirty="0" smtClean="0"/>
              <a:t>    有功能</a:t>
            </a:r>
            <a:endParaRPr lang="en-US" altLang="zh-CN" dirty="0" smtClean="0"/>
          </a:p>
          <a:p>
            <a:r>
              <a:rPr lang="zh-CN" altLang="en-US" dirty="0" smtClean="0"/>
              <a:t>非功能层面</a:t>
            </a:r>
            <a:r>
              <a:rPr lang="en-US" altLang="zh-CN" dirty="0" smtClean="0"/>
              <a:t>:</a:t>
            </a:r>
          </a:p>
          <a:p>
            <a:r>
              <a:rPr lang="zh-CN" altLang="en-US" dirty="0" smtClean="0"/>
              <a:t>     安全测试、接口测试、性能</a:t>
            </a:r>
            <a:r>
              <a:rPr lang="zh-CN" altLang="en-US" dirty="0" smtClean="0"/>
              <a:t>测试等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互联网测试设计的问题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 smtClean="0"/>
              <a:t>测试设计的时间较长，且不能快速对一个系统进行标准和完整的测试设计</a:t>
            </a:r>
            <a:endParaRPr lang="en-US" altLang="zh-CN" dirty="0" smtClean="0"/>
          </a:p>
          <a:p>
            <a:r>
              <a:rPr lang="zh-CN" altLang="en-US" dirty="0" smtClean="0"/>
              <a:t>新项目</a:t>
            </a:r>
            <a:r>
              <a:rPr lang="zh-CN" altLang="zh-CN" dirty="0" smtClean="0"/>
              <a:t>存在较多的公共功能，未能充分利用公共功能的原有测试设计</a:t>
            </a:r>
            <a:endParaRPr lang="en-US" altLang="zh-CN" dirty="0" smtClean="0"/>
          </a:p>
          <a:p>
            <a:r>
              <a:rPr lang="zh-CN" altLang="en-US" dirty="0" smtClean="0"/>
              <a:t>项目中</a:t>
            </a:r>
            <a:r>
              <a:rPr lang="zh-CN" altLang="zh-CN" dirty="0" smtClean="0"/>
              <a:t>发现的好的</a:t>
            </a:r>
            <a:r>
              <a:rPr lang="en-US" altLang="zh-CN" dirty="0" smtClean="0"/>
              <a:t>Bug</a:t>
            </a:r>
            <a:r>
              <a:rPr lang="zh-CN" altLang="zh-CN" dirty="0" smtClean="0"/>
              <a:t>场景思路，未能应用到</a:t>
            </a:r>
            <a:r>
              <a:rPr lang="zh-CN" altLang="en-US" dirty="0" smtClean="0"/>
              <a:t>新项目的</a:t>
            </a:r>
            <a:r>
              <a:rPr lang="zh-CN" altLang="zh-CN" dirty="0" smtClean="0"/>
              <a:t>测试设计过程中</a:t>
            </a:r>
            <a:endParaRPr lang="en-US" altLang="zh-CN" dirty="0" smtClean="0"/>
          </a:p>
          <a:p>
            <a:r>
              <a:rPr lang="zh-CN" altLang="zh-CN" dirty="0" smtClean="0"/>
              <a:t>线上的故障场景思路，未能应用到</a:t>
            </a:r>
            <a:r>
              <a:rPr lang="zh-CN" altLang="en-US" dirty="0" smtClean="0"/>
              <a:t>新项目的</a:t>
            </a:r>
            <a:r>
              <a:rPr lang="zh-CN" altLang="zh-CN" dirty="0" smtClean="0"/>
              <a:t>测试设计过程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缺陷模式的结构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一个标准模式的结构：</a:t>
            </a:r>
            <a:endParaRPr lang="en-US" altLang="zh-CN" dirty="0" smtClean="0"/>
          </a:p>
          <a:p>
            <a:r>
              <a:rPr lang="en-US" altLang="zh-CN" dirty="0" smtClean="0"/>
              <a:t>--</a:t>
            </a:r>
            <a:r>
              <a:rPr lang="zh-CN" altLang="en-US" dirty="0" smtClean="0"/>
              <a:t>什么时候应用该模式攻击</a:t>
            </a:r>
            <a:r>
              <a:rPr lang="en-US" altLang="zh-CN" dirty="0" smtClean="0"/>
              <a:t>SUT</a:t>
            </a:r>
          </a:p>
          <a:p>
            <a:r>
              <a:rPr lang="en-US" altLang="zh-CN" dirty="0" smtClean="0"/>
              <a:t>--</a:t>
            </a:r>
            <a:r>
              <a:rPr lang="zh-CN" altLang="en-US" dirty="0" smtClean="0"/>
              <a:t>什么样的错误出现说明该模式攻击成功了</a:t>
            </a:r>
            <a:endParaRPr lang="en-US" altLang="zh-CN" dirty="0" smtClean="0"/>
          </a:p>
          <a:p>
            <a:r>
              <a:rPr lang="en-US" altLang="zh-CN" dirty="0" smtClean="0"/>
              <a:t>--</a:t>
            </a:r>
            <a:r>
              <a:rPr lang="zh-CN" altLang="en-US" dirty="0" smtClean="0"/>
              <a:t>使用该模式攻击后，如何确定错误</a:t>
            </a:r>
            <a:endParaRPr lang="en-US" altLang="zh-CN" dirty="0" smtClean="0"/>
          </a:p>
          <a:p>
            <a:r>
              <a:rPr lang="en-US" altLang="zh-CN" dirty="0" smtClean="0"/>
              <a:t>--</a:t>
            </a:r>
            <a:r>
              <a:rPr lang="zh-CN" altLang="en-US" dirty="0" smtClean="0"/>
              <a:t>如何指导我们去攻击</a:t>
            </a:r>
            <a:r>
              <a:rPr lang="en-US" altLang="zh-CN" dirty="0" smtClean="0"/>
              <a:t>SUT</a:t>
            </a:r>
          </a:p>
          <a:p>
            <a:r>
              <a:rPr lang="en-US" altLang="zh-CN" dirty="0" smtClean="0"/>
              <a:t>--</a:t>
            </a:r>
            <a:r>
              <a:rPr lang="zh-CN" altLang="en-US" dirty="0" smtClean="0"/>
              <a:t>例子和分析</a:t>
            </a:r>
          </a:p>
          <a:p>
            <a:r>
              <a:rPr lang="zh-CN" altLang="en-US" i="1" dirty="0" smtClean="0"/>
              <a:t>缺陷模式：默认值输入的</a:t>
            </a:r>
            <a:r>
              <a:rPr lang="zh-CN" altLang="en-US" i="1" dirty="0" smtClean="0"/>
              <a:t>应用</a:t>
            </a:r>
            <a:endParaRPr lang="en-US" altLang="zh-CN" i="1" dirty="0" smtClean="0"/>
          </a:p>
          <a:p>
            <a:r>
              <a:rPr lang="en-US" altLang="zh-CN" i="1" dirty="0" smtClean="0"/>
              <a:t>&lt;&lt;How to break software&gt;&gt;</a:t>
            </a:r>
            <a:endParaRPr lang="zh-CN" altLang="en-US" i="1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缺陷模式的作用和视角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测试缺陷模式：一种文档化的过程，且分享从缺陷中获取到的知识</a:t>
            </a:r>
            <a:endParaRPr lang="en-US" altLang="zh-CN" dirty="0" smtClean="0"/>
          </a:p>
          <a:p>
            <a:r>
              <a:rPr lang="en-US" altLang="zh-CN" dirty="0" smtClean="0"/>
              <a:t>--- </a:t>
            </a:r>
            <a:r>
              <a:rPr lang="zh-CN" altLang="en-US" dirty="0" smtClean="0"/>
              <a:t>有利于对新测试人员的培训</a:t>
            </a:r>
            <a:endParaRPr lang="en-US" altLang="zh-CN" dirty="0" smtClean="0"/>
          </a:p>
          <a:p>
            <a:r>
              <a:rPr lang="en-US" altLang="zh-CN" dirty="0" smtClean="0"/>
              <a:t>---</a:t>
            </a:r>
            <a:r>
              <a:rPr lang="zh-CN" altLang="en-US" dirty="0" smtClean="0"/>
              <a:t>有利于指导自动化测试的实施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系统接口、用户接口（输入、输出、存储数据、计算）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缺陷模式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985000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缺陷</a:t>
            </a:r>
            <a:r>
              <a:rPr lang="en-US" altLang="zh-CN" dirty="0" smtClean="0"/>
              <a:t>-&gt;</a:t>
            </a:r>
            <a:r>
              <a:rPr lang="zh-CN" altLang="en-US" dirty="0" smtClean="0"/>
              <a:t>模式</a:t>
            </a:r>
            <a:r>
              <a:rPr lang="en-US" altLang="zh-CN" dirty="0" smtClean="0"/>
              <a:t>-&gt;</a:t>
            </a:r>
            <a:r>
              <a:rPr lang="zh-CN" altLang="en-US" dirty="0" smtClean="0"/>
              <a:t>自动化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首先，发现一个缺陷</a:t>
            </a:r>
            <a:endParaRPr lang="en-US" altLang="zh-CN" dirty="0" smtClean="0"/>
          </a:p>
          <a:p>
            <a:r>
              <a:rPr lang="zh-CN" altLang="en-US" dirty="0" smtClean="0"/>
              <a:t>然后，确定该缺陷的根本原因，且设计一个模式来抓住其关键的本质</a:t>
            </a:r>
            <a:endParaRPr lang="en-US" altLang="zh-CN" dirty="0" smtClean="0"/>
          </a:p>
          <a:p>
            <a:r>
              <a:rPr lang="en-US" altLang="zh-CN" dirty="0" smtClean="0"/>
              <a:t>---</a:t>
            </a:r>
            <a:r>
              <a:rPr lang="zh-CN" altLang="en-US" dirty="0" smtClean="0"/>
              <a:t>使用该模式去发现更多类似的缺陷</a:t>
            </a:r>
            <a:endParaRPr lang="en-US" altLang="zh-CN" dirty="0" smtClean="0"/>
          </a:p>
          <a:p>
            <a:r>
              <a:rPr lang="zh-CN" altLang="en-US" dirty="0" smtClean="0"/>
              <a:t>最好，确定重复的、麻烦的任务，且编写一个工具来自动化模式的使用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测试模式和</a:t>
            </a:r>
            <a:r>
              <a:rPr lang="en-US" altLang="zh-CN" dirty="0" smtClean="0"/>
              <a:t>MBT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测试模式</a:t>
            </a:r>
            <a:endParaRPr lang="en-US" altLang="zh-CN" dirty="0" smtClean="0"/>
          </a:p>
          <a:p>
            <a:r>
              <a:rPr lang="en-US" altLang="zh-CN" dirty="0" smtClean="0"/>
              <a:t>(1) </a:t>
            </a:r>
            <a:r>
              <a:rPr lang="zh-CN" altLang="zh-CN" dirty="0" smtClean="0"/>
              <a:t>一定测试范围内</a:t>
            </a:r>
            <a:r>
              <a:rPr lang="zh-CN" altLang="en-US" dirty="0" smtClean="0"/>
              <a:t>，总结</a:t>
            </a:r>
            <a:r>
              <a:rPr lang="zh-CN" altLang="zh-CN" dirty="0" smtClean="0"/>
              <a:t>关键测试点</a:t>
            </a:r>
            <a:r>
              <a:rPr lang="zh-CN" altLang="en-US" dirty="0" smtClean="0"/>
              <a:t>，</a:t>
            </a:r>
            <a:r>
              <a:rPr lang="zh-CN" altLang="zh-CN" dirty="0" smtClean="0"/>
              <a:t>进行简单的</a:t>
            </a:r>
            <a:r>
              <a:rPr lang="zh-CN" altLang="en-US" dirty="0" smtClean="0"/>
              <a:t>归纳和</a:t>
            </a:r>
            <a:r>
              <a:rPr lang="zh-CN" altLang="zh-CN" dirty="0" smtClean="0"/>
              <a:t>建模</a:t>
            </a:r>
            <a:endParaRPr lang="en-US" altLang="zh-CN" dirty="0" smtClean="0"/>
          </a:p>
          <a:p>
            <a:r>
              <a:rPr lang="en-US" altLang="zh-CN" dirty="0" smtClean="0"/>
              <a:t>(2) </a:t>
            </a:r>
            <a:r>
              <a:rPr lang="zh-CN" altLang="zh-CN" dirty="0" smtClean="0"/>
              <a:t>得到了</a:t>
            </a:r>
            <a:r>
              <a:rPr lang="zh-CN" altLang="en-US" dirty="0" smtClean="0"/>
              <a:t>能</a:t>
            </a:r>
            <a:r>
              <a:rPr lang="zh-CN" altLang="zh-CN" dirty="0" smtClean="0"/>
              <a:t>让测试人员快速</a:t>
            </a:r>
            <a:r>
              <a:rPr lang="zh-CN" altLang="en-US" dirty="0" smtClean="0"/>
              <a:t>学习</a:t>
            </a:r>
            <a:r>
              <a:rPr lang="zh-CN" altLang="zh-CN" dirty="0" smtClean="0"/>
              <a:t>该测试范围内的关键测试点</a:t>
            </a:r>
            <a:r>
              <a:rPr lang="zh-CN" altLang="en-US" dirty="0" smtClean="0"/>
              <a:t>的</a:t>
            </a:r>
            <a:r>
              <a:rPr lang="zh-CN" altLang="zh-CN" dirty="0" smtClean="0"/>
              <a:t>测试</a:t>
            </a:r>
            <a:r>
              <a:rPr lang="zh-CN" altLang="en-US" dirty="0" smtClean="0"/>
              <a:t>模式</a:t>
            </a:r>
            <a:endParaRPr lang="en-US" altLang="zh-CN" dirty="0" smtClean="0"/>
          </a:p>
          <a:p>
            <a:r>
              <a:rPr lang="en-US" altLang="zh-CN" dirty="0" smtClean="0"/>
              <a:t>MBT(</a:t>
            </a:r>
            <a:r>
              <a:rPr lang="zh-CN" altLang="en-US" dirty="0" smtClean="0"/>
              <a:t>基于模型的测试</a:t>
            </a:r>
            <a:r>
              <a:rPr lang="en-US" altLang="zh-CN" dirty="0" smtClean="0"/>
              <a:t>)</a:t>
            </a:r>
            <a:r>
              <a:rPr lang="zh-CN" altLang="en-US" dirty="0" smtClean="0"/>
              <a:t>中的模型</a:t>
            </a:r>
            <a:endParaRPr lang="en-US" altLang="zh-CN" dirty="0" smtClean="0"/>
          </a:p>
          <a:p>
            <a:r>
              <a:rPr lang="en-US" altLang="zh-CN" dirty="0" smtClean="0"/>
              <a:t>(1) </a:t>
            </a:r>
            <a:r>
              <a:rPr lang="zh-CN" altLang="en-US" dirty="0" smtClean="0"/>
              <a:t>对产品需求进行功能分解、逻辑梳理</a:t>
            </a:r>
            <a:endParaRPr lang="en-US" altLang="zh-CN" dirty="0" smtClean="0"/>
          </a:p>
          <a:p>
            <a:r>
              <a:rPr lang="en-US" altLang="zh-CN" dirty="0" smtClean="0"/>
              <a:t>(2) UML</a:t>
            </a:r>
            <a:r>
              <a:rPr lang="zh-CN" altLang="en-US" dirty="0" smtClean="0"/>
              <a:t>建模</a:t>
            </a:r>
            <a:r>
              <a:rPr lang="zh-CN" altLang="en-US" sz="2400" dirty="0" smtClean="0"/>
              <a:t>（</a:t>
            </a:r>
            <a:r>
              <a:rPr lang="en-US" altLang="zh-CN" sz="2400" dirty="0" err="1" smtClean="0"/>
              <a:t>TestOptimal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AETG</a:t>
            </a:r>
            <a:r>
              <a:rPr lang="zh-CN" altLang="en-US" sz="2400" dirty="0" smtClean="0"/>
              <a:t>、</a:t>
            </a:r>
            <a:r>
              <a:rPr lang="en-US" altLang="zh-CN" sz="2400" dirty="0" err="1" smtClean="0"/>
              <a:t>SpecExplorer</a:t>
            </a:r>
            <a:r>
              <a:rPr lang="zh-CN" altLang="en-US" sz="2400" dirty="0" smtClean="0"/>
              <a:t>）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互联网测试三大模式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内容占位符 3"/>
          <p:cNvGraphicFramePr>
            <a:graphicFrameLocks/>
          </p:cNvGraphicFramePr>
          <p:nvPr/>
        </p:nvGraphicFramePr>
        <p:xfrm>
          <a:off x="539552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基础功能测试模式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前身：公共用例库</a:t>
            </a:r>
            <a:endParaRPr lang="en-US" altLang="zh-CN" dirty="0" smtClean="0"/>
          </a:p>
          <a:p>
            <a:r>
              <a:rPr lang="zh-CN" altLang="en-US" dirty="0" smtClean="0"/>
              <a:t>四大类型：</a:t>
            </a:r>
          </a:p>
          <a:p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852738"/>
            <a:ext cx="82804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Agenda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传统的测试设计</a:t>
            </a:r>
            <a:endParaRPr lang="en-US" altLang="zh-CN" dirty="0" smtClean="0"/>
          </a:p>
          <a:p>
            <a:r>
              <a:rPr lang="zh-CN" altLang="en-US" dirty="0" smtClean="0"/>
              <a:t>三大测试模式</a:t>
            </a:r>
            <a:endParaRPr lang="en-US" altLang="zh-CN" dirty="0" smtClean="0"/>
          </a:p>
          <a:p>
            <a:r>
              <a:rPr lang="zh-CN" altLang="en-US" dirty="0" smtClean="0"/>
              <a:t>基于模式的测试设计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公共用例中心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268413"/>
            <a:ext cx="4176712" cy="541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268413"/>
            <a:ext cx="46672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页面控件模式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页面控件的角度出发：</a:t>
            </a:r>
            <a:endParaRPr lang="en-US" altLang="zh-CN" dirty="0" smtClean="0"/>
          </a:p>
          <a:p>
            <a:r>
              <a:rPr lang="zh-CN" altLang="en-US" dirty="0" smtClean="0"/>
              <a:t>可扩展：</a:t>
            </a:r>
          </a:p>
          <a:p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133600"/>
            <a:ext cx="504031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时间选择框模式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628774"/>
            <a:ext cx="7993063" cy="374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页面动作模式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页面动作</a:t>
            </a:r>
            <a:r>
              <a:rPr lang="en-US" altLang="zh-CN" dirty="0" smtClean="0"/>
              <a:t>/</a:t>
            </a:r>
            <a:r>
              <a:rPr lang="zh-CN" altLang="en-US" dirty="0" smtClean="0"/>
              <a:t>组件的角度出发：</a:t>
            </a:r>
            <a:endParaRPr lang="en-US" altLang="zh-CN" dirty="0" smtClean="0"/>
          </a:p>
          <a:p>
            <a:r>
              <a:rPr lang="zh-CN" altLang="en-US" dirty="0" smtClean="0"/>
              <a:t>可扩展：</a:t>
            </a:r>
          </a:p>
          <a:p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2205038"/>
            <a:ext cx="49688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基本操作模式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页面功能</a:t>
            </a:r>
            <a:r>
              <a:rPr lang="en-US" altLang="zh-CN" dirty="0" smtClean="0"/>
              <a:t>/</a:t>
            </a:r>
            <a:r>
              <a:rPr lang="zh-CN" altLang="en-US" dirty="0" smtClean="0"/>
              <a:t>操作的角度出发：</a:t>
            </a:r>
            <a:endParaRPr lang="en-US" altLang="zh-CN" dirty="0" smtClean="0"/>
          </a:p>
          <a:p>
            <a:r>
              <a:rPr lang="zh-CN" altLang="en-US" dirty="0" smtClean="0"/>
              <a:t>可扩展：</a:t>
            </a:r>
          </a:p>
          <a:p>
            <a:endParaRPr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2205038"/>
            <a:ext cx="45370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功能安全模式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页面功能安全的角度出发：</a:t>
            </a:r>
            <a:endParaRPr lang="en-US" altLang="zh-CN" dirty="0" smtClean="0"/>
          </a:p>
          <a:p>
            <a:r>
              <a:rPr lang="zh-CN" altLang="en-US" dirty="0" smtClean="0"/>
              <a:t>可扩展：</a:t>
            </a:r>
          </a:p>
          <a:p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2133600"/>
            <a:ext cx="38163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线下</a:t>
            </a:r>
            <a:r>
              <a:rPr lang="en-US" altLang="zh-CN" dirty="0" smtClean="0"/>
              <a:t>Bug</a:t>
            </a:r>
            <a:r>
              <a:rPr lang="zh-CN" altLang="en-US" dirty="0" smtClean="0"/>
              <a:t>测试模式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八大模式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205038"/>
            <a:ext cx="69357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多线程并发模式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模式解释</a:t>
            </a:r>
            <a:endParaRPr lang="en-US" altLang="zh-CN" sz="2800" dirty="0" smtClean="0"/>
          </a:p>
          <a:p>
            <a:r>
              <a:rPr lang="zh-CN" altLang="en-US" sz="1800" dirty="0" smtClean="0"/>
              <a:t>多线程创建，更新，删除某类数据以多线程方式</a:t>
            </a:r>
            <a:r>
              <a:rPr lang="en-US" altLang="zh-CN" sz="1800" dirty="0" smtClean="0"/>
              <a:t>(</a:t>
            </a:r>
            <a:r>
              <a:rPr lang="zh-CN" altLang="en-US" sz="1800" dirty="0" smtClean="0"/>
              <a:t>同时打开多个页面或浏览器或使用工具模拟</a:t>
            </a:r>
            <a:r>
              <a:rPr lang="en-US" altLang="zh-CN" sz="1800" dirty="0" smtClean="0"/>
              <a:t>)</a:t>
            </a:r>
            <a:r>
              <a:rPr lang="zh-CN" altLang="en-US" sz="1800" dirty="0" smtClean="0"/>
              <a:t>来操作功能数据并校验数据操作的原子性</a:t>
            </a:r>
            <a:endParaRPr lang="en-US" altLang="zh-CN" sz="1800" dirty="0" smtClean="0"/>
          </a:p>
          <a:p>
            <a:r>
              <a:rPr lang="zh-CN" altLang="en-US" sz="2800" dirty="0" smtClean="0"/>
              <a:t>应用场景</a:t>
            </a:r>
            <a:endParaRPr lang="en-US" altLang="zh-CN" sz="2800" dirty="0" smtClean="0"/>
          </a:p>
          <a:p>
            <a:r>
              <a:rPr lang="zh-CN" altLang="en-US" sz="1800" dirty="0" smtClean="0"/>
              <a:t>在涉及到管理操作的一些基础功能的时候考虑此测试模式，比如新增一个会员，编辑一个会员信息，删除一个会员信息等</a:t>
            </a:r>
            <a:endParaRPr lang="en-US" altLang="zh-CN" sz="1800" dirty="0" smtClean="0"/>
          </a:p>
          <a:p>
            <a:r>
              <a:rPr lang="en-US" altLang="zh-CN" sz="2800" dirty="0" smtClean="0"/>
              <a:t>Bug</a:t>
            </a:r>
            <a:r>
              <a:rPr lang="zh-CN" altLang="en-US" sz="2800" dirty="0" smtClean="0"/>
              <a:t>案例</a:t>
            </a:r>
            <a:endParaRPr lang="en-US" altLang="zh-CN" sz="2800" dirty="0" smtClean="0"/>
          </a:p>
          <a:p>
            <a:r>
              <a:rPr lang="zh-CN" altLang="en-US" sz="1800" dirty="0" smtClean="0"/>
              <a:t>会员手机注册时；淘宝助理客户端多账号登陆时</a:t>
            </a:r>
          </a:p>
          <a:p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140968"/>
            <a:ext cx="3276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搜索查询异常模式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模式解释</a:t>
            </a:r>
            <a:endParaRPr lang="en-US" altLang="zh-CN" sz="3600" dirty="0" smtClean="0"/>
          </a:p>
          <a:p>
            <a:r>
              <a:rPr lang="zh-CN" altLang="en-US" sz="1800" dirty="0" smtClean="0"/>
              <a:t>搜索或查询功能测试时，多考虑特殊字符进行查询</a:t>
            </a:r>
            <a:endParaRPr lang="en-US" altLang="zh-CN" sz="1800" dirty="0" smtClean="0"/>
          </a:p>
          <a:p>
            <a:r>
              <a:rPr lang="zh-CN" altLang="en-US" sz="1800" dirty="0" smtClean="0"/>
              <a:t>注意一些搜索条件可能出现在大数据量情况下的严重超时问题</a:t>
            </a:r>
            <a:endParaRPr lang="en-US" altLang="zh-CN" sz="1800" dirty="0" smtClean="0"/>
          </a:p>
          <a:p>
            <a:r>
              <a:rPr lang="zh-CN" altLang="en-US" sz="1800" dirty="0" smtClean="0"/>
              <a:t>查看搜索</a:t>
            </a:r>
            <a:r>
              <a:rPr lang="en-US" altLang="zh-CN" sz="1800" dirty="0" smtClean="0"/>
              <a:t>Query</a:t>
            </a:r>
            <a:r>
              <a:rPr lang="zh-CN" altLang="en-US" sz="1800" dirty="0" smtClean="0"/>
              <a:t>传入的参数的正确性和完整性，以及和搜索结果的对应关系</a:t>
            </a:r>
            <a:endParaRPr lang="en-US" altLang="zh-CN" sz="1800" dirty="0" smtClean="0"/>
          </a:p>
          <a:p>
            <a:r>
              <a:rPr lang="zh-CN" altLang="en-US" sz="3000" dirty="0" smtClean="0"/>
              <a:t>应用场景</a:t>
            </a:r>
            <a:endParaRPr lang="en-US" altLang="zh-CN" sz="3000" dirty="0" smtClean="0"/>
          </a:p>
          <a:p>
            <a:r>
              <a:rPr lang="zh-CN" altLang="en-US" sz="1900" dirty="0" smtClean="0"/>
              <a:t>搜索或查询的管理操作功能时</a:t>
            </a:r>
            <a:endParaRPr lang="en-US" altLang="zh-CN" sz="1900" dirty="0" smtClean="0"/>
          </a:p>
          <a:p>
            <a:r>
              <a:rPr lang="en-US" altLang="zh-CN" sz="3000" dirty="0" smtClean="0"/>
              <a:t>Bug</a:t>
            </a:r>
            <a:r>
              <a:rPr lang="zh-CN" altLang="en-US" sz="3000" dirty="0" smtClean="0"/>
              <a:t>案例</a:t>
            </a:r>
            <a:endParaRPr lang="en-US" altLang="zh-CN" sz="3000" dirty="0" smtClean="0"/>
          </a:p>
          <a:p>
            <a:r>
              <a:rPr lang="zh-CN" altLang="en-US" sz="1900" dirty="0" smtClean="0"/>
              <a:t>店铺留言管理页面</a:t>
            </a:r>
            <a:endParaRPr lang="en-US" altLang="zh-CN" sz="1900" dirty="0" smtClean="0"/>
          </a:p>
          <a:p>
            <a:r>
              <a:rPr lang="zh-CN" altLang="en-US" sz="1900" dirty="0" smtClean="0"/>
              <a:t>手机淘宝</a:t>
            </a:r>
            <a:r>
              <a:rPr lang="en-US" altLang="zh-CN" sz="1900" dirty="0" err="1" smtClean="0"/>
              <a:t>Wap</a:t>
            </a:r>
            <a:r>
              <a:rPr lang="zh-CN" altLang="en-US" sz="1900" dirty="0" smtClean="0"/>
              <a:t>商城搜索</a:t>
            </a:r>
          </a:p>
          <a:p>
            <a:endParaRPr lang="zh-CN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6488" y="3429000"/>
            <a:ext cx="54975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线上故障的处理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线上故障怎么处理？</a:t>
            </a:r>
            <a:endParaRPr lang="en-US" altLang="zh-CN" dirty="0" smtClean="0"/>
          </a:p>
          <a:p>
            <a:r>
              <a:rPr lang="zh-CN" altLang="en-US" dirty="0" smtClean="0"/>
              <a:t>故障分析，</a:t>
            </a:r>
            <a:r>
              <a:rPr lang="en-US" altLang="zh-CN" dirty="0" smtClean="0"/>
              <a:t>How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分析后的作用？</a:t>
            </a:r>
          </a:p>
          <a:p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225" y="2738438"/>
            <a:ext cx="77343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测试流程的测试设计阶段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557338"/>
            <a:ext cx="808196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线上故障的特点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环境更复杂</a:t>
            </a:r>
            <a:endParaRPr lang="en-US" altLang="zh-CN" dirty="0" smtClean="0"/>
          </a:p>
          <a:p>
            <a:r>
              <a:rPr lang="zh-CN" altLang="en-US" dirty="0" smtClean="0"/>
              <a:t>数据</a:t>
            </a:r>
            <a:r>
              <a:rPr lang="zh-CN" altLang="en-US" dirty="0" smtClean="0"/>
              <a:t>更全面</a:t>
            </a:r>
            <a:endParaRPr lang="en-US" altLang="zh-CN" dirty="0" smtClean="0"/>
          </a:p>
          <a:p>
            <a:r>
              <a:rPr lang="zh-CN" altLang="en-US" dirty="0" smtClean="0"/>
              <a:t>数据更特殊</a:t>
            </a:r>
            <a:endParaRPr lang="en-US" altLang="zh-CN" dirty="0" smtClean="0"/>
          </a:p>
          <a:p>
            <a:r>
              <a:rPr lang="zh-CN" altLang="en-US" dirty="0" smtClean="0"/>
              <a:t>故障原因更多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线上故障的原因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核心关注测试人员遗漏点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276475"/>
            <a:ext cx="35147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133600"/>
            <a:ext cx="43211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3500438"/>
            <a:ext cx="43465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线上故障测试模式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场景测试的升级版</a:t>
            </a:r>
          </a:p>
          <a:p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65532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基于模式的测试设计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测试设计不是分析</a:t>
            </a:r>
            <a:endParaRPr lang="en-US" altLang="zh-CN" dirty="0" smtClean="0"/>
          </a:p>
          <a:p>
            <a:r>
              <a:rPr lang="zh-CN" altLang="en-US" dirty="0" smtClean="0"/>
              <a:t>测试设计是动态、持续的</a:t>
            </a:r>
            <a:endParaRPr lang="en-US" altLang="zh-CN" dirty="0" smtClean="0"/>
          </a:p>
          <a:p>
            <a:r>
              <a:rPr lang="zh-CN" altLang="en-US" dirty="0" smtClean="0"/>
              <a:t>保持怀疑精神</a:t>
            </a:r>
            <a:endParaRPr lang="en-US" altLang="zh-CN" dirty="0" smtClean="0"/>
          </a:p>
          <a:p>
            <a:r>
              <a:rPr lang="zh-CN" altLang="en-US" dirty="0" smtClean="0"/>
              <a:t>测试设计的信息来源：</a:t>
            </a:r>
            <a:endParaRPr lang="en-US" altLang="zh-CN" dirty="0" smtClean="0"/>
          </a:p>
          <a:p>
            <a:r>
              <a:rPr lang="zh-CN" altLang="zh-CN" dirty="0" smtClean="0"/>
              <a:t>需求规格说明书</a:t>
            </a:r>
            <a:endParaRPr lang="en-US" altLang="zh-CN" dirty="0" smtClean="0"/>
          </a:p>
          <a:p>
            <a:r>
              <a:rPr lang="zh-CN" altLang="en-US" dirty="0" smtClean="0"/>
              <a:t>系统概要设计</a:t>
            </a:r>
            <a:endParaRPr lang="en-US" altLang="zh-CN" dirty="0" smtClean="0"/>
          </a:p>
          <a:p>
            <a:r>
              <a:rPr lang="zh-CN" altLang="en-US" dirty="0" smtClean="0"/>
              <a:t>详细设计和数据库设计</a:t>
            </a:r>
            <a:endParaRPr lang="en-US" altLang="zh-CN" dirty="0" smtClean="0"/>
          </a:p>
          <a:p>
            <a:r>
              <a:rPr lang="zh-CN" altLang="en-US" dirty="0" smtClean="0"/>
              <a:t>实际产品和测试执行</a:t>
            </a:r>
          </a:p>
          <a:p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268760"/>
            <a:ext cx="32766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基于模式的测试设计案例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用例架构和功能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205038"/>
            <a:ext cx="38608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C:\Program Files\AliWangWang\profiles\cntaobao季哥\images\56\56804a61da63a9a452ca7cf2f225eb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484313"/>
            <a:ext cx="453707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基于模式的测试设计的注意点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正确理解测试设计</a:t>
            </a:r>
            <a:endParaRPr lang="en-US" altLang="zh-CN" dirty="0" smtClean="0"/>
          </a:p>
          <a:p>
            <a:r>
              <a:rPr lang="zh-CN" altLang="en-US" dirty="0" smtClean="0"/>
              <a:t>测试模式的建立和理解</a:t>
            </a:r>
            <a:endParaRPr lang="en-US" altLang="zh-CN" dirty="0" smtClean="0"/>
          </a:p>
          <a:p>
            <a:r>
              <a:rPr lang="zh-CN" altLang="en-US" dirty="0" smtClean="0"/>
              <a:t>循序渐进的过程</a:t>
            </a:r>
            <a:endParaRPr lang="en-US" altLang="zh-CN" dirty="0" smtClean="0"/>
          </a:p>
          <a:p>
            <a:r>
              <a:rPr lang="zh-CN" altLang="en-US" dirty="0" smtClean="0"/>
              <a:t>持续完善的过程</a:t>
            </a:r>
            <a:endParaRPr lang="en-US" altLang="zh-CN" dirty="0" smtClean="0"/>
          </a:p>
          <a:p>
            <a:r>
              <a:rPr lang="zh-CN" altLang="en-US" dirty="0" smtClean="0"/>
              <a:t>没有万能的测试模式</a:t>
            </a:r>
            <a:endParaRPr lang="en-US" altLang="zh-CN" dirty="0" smtClean="0"/>
          </a:p>
          <a:p>
            <a:r>
              <a:rPr lang="zh-CN" altLang="en-US" dirty="0" smtClean="0"/>
              <a:t>测试设计的评审：内审 </a:t>
            </a:r>
            <a:r>
              <a:rPr lang="en-US" altLang="zh-CN" dirty="0" smtClean="0"/>
              <a:t>+ </a:t>
            </a:r>
            <a:r>
              <a:rPr lang="zh-CN" altLang="en-US" dirty="0" smtClean="0"/>
              <a:t>外审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6000" dirty="0" smtClean="0">
                <a:solidFill>
                  <a:srgbClr val="FF0000"/>
                </a:solidFill>
              </a:rPr>
              <a:t>             </a:t>
            </a:r>
          </a:p>
          <a:p>
            <a:r>
              <a:rPr lang="en-US" altLang="zh-CN" sz="6000" dirty="0" smtClean="0">
                <a:solidFill>
                  <a:srgbClr val="FF0000"/>
                </a:solidFill>
              </a:rPr>
              <a:t>            Q&amp;A</a:t>
            </a:r>
          </a:p>
          <a:p>
            <a:r>
              <a:rPr lang="en-US" altLang="zh-CN" dirty="0" smtClean="0"/>
              <a:t>                     Thank You </a:t>
            </a:r>
            <a:r>
              <a:rPr lang="en-US" altLang="zh-CN" dirty="0" smtClean="0"/>
              <a:t>!!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联系方式：</a:t>
            </a:r>
            <a:endParaRPr lang="en-US" altLang="zh-CN" dirty="0" smtClean="0"/>
          </a:p>
          <a:p>
            <a:r>
              <a:rPr lang="en-US" altLang="zh-CN" dirty="0" smtClean="0"/>
              <a:t>@</a:t>
            </a:r>
            <a:r>
              <a:rPr lang="zh-CN" altLang="en-US" dirty="0" smtClean="0"/>
              <a:t>季哥也是</a:t>
            </a:r>
            <a:r>
              <a:rPr lang="en-US" altLang="zh-CN" dirty="0" smtClean="0"/>
              <a:t>Jerry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测试设计的目的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对</a:t>
            </a:r>
            <a:r>
              <a:rPr lang="zh-CN" altLang="zh-CN" dirty="0" smtClean="0"/>
              <a:t>评审后的需求进行进一步的评审</a:t>
            </a:r>
            <a:endParaRPr lang="en-US" altLang="zh-CN" dirty="0" smtClean="0"/>
          </a:p>
          <a:p>
            <a:r>
              <a:rPr lang="zh-CN" altLang="en-US" dirty="0" smtClean="0"/>
              <a:t>对复杂</a:t>
            </a:r>
            <a:r>
              <a:rPr lang="zh-CN" altLang="zh-CN" dirty="0" smtClean="0"/>
              <a:t>需求做分解</a:t>
            </a:r>
            <a:r>
              <a:rPr lang="zh-CN" altLang="en-US" dirty="0" smtClean="0"/>
              <a:t>且</a:t>
            </a:r>
            <a:r>
              <a:rPr lang="zh-CN" altLang="zh-CN" dirty="0" smtClean="0"/>
              <a:t>加深</a:t>
            </a:r>
            <a:r>
              <a:rPr lang="zh-CN" altLang="en-US" dirty="0" smtClean="0"/>
              <a:t>其</a:t>
            </a:r>
            <a:r>
              <a:rPr lang="zh-CN" altLang="zh-CN" dirty="0" smtClean="0"/>
              <a:t>理解</a:t>
            </a:r>
            <a:endParaRPr lang="en-US" altLang="zh-CN" dirty="0" smtClean="0"/>
          </a:p>
          <a:p>
            <a:r>
              <a:rPr lang="zh-CN" altLang="en-US" dirty="0" smtClean="0"/>
              <a:t>产出</a:t>
            </a:r>
            <a:r>
              <a:rPr lang="zh-CN" altLang="zh-CN" dirty="0" smtClean="0"/>
              <a:t>具体需求的测试思路和异常分支</a:t>
            </a:r>
            <a:endParaRPr lang="en-US" altLang="zh-CN" dirty="0" smtClean="0"/>
          </a:p>
          <a:p>
            <a:r>
              <a:rPr lang="zh-CN" altLang="zh-CN" dirty="0" smtClean="0"/>
              <a:t>根本性的指导后续的</a:t>
            </a:r>
            <a:r>
              <a:rPr lang="zh-CN" altLang="en-US" dirty="0" smtClean="0"/>
              <a:t>测试</a:t>
            </a:r>
            <a:r>
              <a:rPr lang="zh-CN" altLang="zh-CN" dirty="0" smtClean="0"/>
              <a:t>用例编写</a:t>
            </a:r>
            <a:endParaRPr lang="en-US" altLang="zh-CN" dirty="0" smtClean="0"/>
          </a:p>
          <a:p>
            <a:r>
              <a:rPr lang="zh-CN" altLang="en-US" dirty="0" smtClean="0"/>
              <a:t>架构</a:t>
            </a:r>
            <a:r>
              <a:rPr lang="zh-CN" altLang="zh-CN" dirty="0" smtClean="0"/>
              <a:t>整个被测系统</a:t>
            </a:r>
            <a:r>
              <a:rPr lang="zh-CN" altLang="en-US" dirty="0" smtClean="0"/>
              <a:t>的测试需求和用例</a:t>
            </a:r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测试设计的产出形式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 smtClean="0"/>
              <a:t>功能需求分解</a:t>
            </a:r>
            <a:r>
              <a:rPr lang="en-US" altLang="zh-CN" dirty="0" smtClean="0"/>
              <a:t>MM</a:t>
            </a:r>
            <a:r>
              <a:rPr lang="zh-CN" altLang="zh-CN" dirty="0" smtClean="0"/>
              <a:t>图</a:t>
            </a:r>
            <a:r>
              <a:rPr lang="zh-CN" altLang="en-US" dirty="0" smtClean="0"/>
              <a:t>：</a:t>
            </a:r>
            <a:r>
              <a:rPr lang="en-US" altLang="zh-CN" dirty="0" smtClean="0"/>
              <a:t>Free Mind, </a:t>
            </a:r>
            <a:r>
              <a:rPr lang="en-US" altLang="zh-CN" dirty="0" err="1" smtClean="0"/>
              <a:t>Xmind</a:t>
            </a:r>
            <a:endParaRPr lang="en-US" altLang="zh-CN" dirty="0" smtClean="0"/>
          </a:p>
          <a:p>
            <a:r>
              <a:rPr lang="zh-CN" altLang="zh-CN" dirty="0" smtClean="0"/>
              <a:t>系统时序图：</a:t>
            </a:r>
            <a:r>
              <a:rPr lang="en-US" altLang="zh-CN" dirty="0" smtClean="0"/>
              <a:t>Rose </a:t>
            </a:r>
            <a:r>
              <a:rPr lang="en-US" altLang="zh-CN" i="1" dirty="0" smtClean="0"/>
              <a:t>Sequence diagram</a:t>
            </a:r>
            <a:endParaRPr lang="en-US" altLang="zh-CN" dirty="0" smtClean="0"/>
          </a:p>
          <a:p>
            <a:r>
              <a:rPr lang="zh-CN" altLang="zh-CN" dirty="0" smtClean="0"/>
              <a:t>模块流程图：</a:t>
            </a:r>
            <a:r>
              <a:rPr lang="en-US" altLang="zh-CN" dirty="0" smtClean="0"/>
              <a:t>Rose </a:t>
            </a:r>
            <a:r>
              <a:rPr lang="en-US" altLang="zh-CN" i="1" dirty="0" smtClean="0"/>
              <a:t>Active diagram</a:t>
            </a:r>
            <a:endParaRPr lang="en-US" altLang="zh-CN" dirty="0" smtClean="0"/>
          </a:p>
          <a:p>
            <a:r>
              <a:rPr lang="zh-CN" altLang="zh-CN" dirty="0" smtClean="0"/>
              <a:t>用例模块判定表</a:t>
            </a:r>
            <a:r>
              <a:rPr lang="zh-CN" altLang="en-US" dirty="0" smtClean="0"/>
              <a:t>：</a:t>
            </a:r>
            <a:r>
              <a:rPr lang="en-US" altLang="zh-CN" dirty="0" smtClean="0"/>
              <a:t>Excel</a:t>
            </a:r>
          </a:p>
          <a:p>
            <a:r>
              <a:rPr lang="en-US" altLang="zh-CN" dirty="0" smtClean="0"/>
              <a:t>Excel</a:t>
            </a:r>
            <a:r>
              <a:rPr lang="zh-CN" altLang="en-US" dirty="0" smtClean="0"/>
              <a:t>模板：</a:t>
            </a:r>
            <a:r>
              <a:rPr lang="en-US" altLang="zh-CN" dirty="0" smtClean="0"/>
              <a:t>IPO</a:t>
            </a:r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 smtClean="0"/>
              <a:t>功能需求分解</a:t>
            </a:r>
            <a:r>
              <a:rPr lang="en-US" altLang="zh-CN" dirty="0" smtClean="0"/>
              <a:t>MM</a:t>
            </a:r>
            <a:r>
              <a:rPr lang="zh-CN" altLang="zh-CN" dirty="0" smtClean="0"/>
              <a:t>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700213"/>
            <a:ext cx="799147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 smtClean="0"/>
              <a:t>系统时序图</a:t>
            </a:r>
            <a:r>
              <a:rPr lang="zh-CN" altLang="en-US" dirty="0" smtClean="0"/>
              <a:t>和</a:t>
            </a:r>
            <a:r>
              <a:rPr lang="zh-CN" altLang="zh-CN" dirty="0" smtClean="0"/>
              <a:t>模块流程图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84313"/>
            <a:ext cx="518477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1484313"/>
            <a:ext cx="29718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 smtClean="0"/>
              <a:t>用例模块判定表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28775"/>
            <a:ext cx="82804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测试设计的开始和结束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产品的需求评审后开始</a:t>
            </a:r>
            <a:endParaRPr lang="en-US" altLang="zh-CN" dirty="0" smtClean="0"/>
          </a:p>
          <a:p>
            <a:r>
              <a:rPr lang="zh-CN" altLang="en-US" dirty="0" smtClean="0"/>
              <a:t>测试设计和测试分析同步</a:t>
            </a:r>
            <a:endParaRPr lang="en-US" altLang="zh-CN" dirty="0" smtClean="0"/>
          </a:p>
          <a:p>
            <a:r>
              <a:rPr lang="zh-CN" altLang="en-US" dirty="0" smtClean="0"/>
              <a:t>啥时候结束呢？</a:t>
            </a:r>
            <a:endParaRPr lang="en-US" altLang="zh-CN" dirty="0" smtClean="0"/>
          </a:p>
          <a:p>
            <a:r>
              <a:rPr lang="zh-CN" altLang="en-US" dirty="0" smtClean="0"/>
              <a:t>测试设计的产出物是什么？分析还是设计？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1036</Words>
  <Application>Microsoft Office PowerPoint</Application>
  <PresentationFormat>全屏显示(4:3)</PresentationFormat>
  <Paragraphs>154</Paragraphs>
  <Slides>36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37" baseType="lpstr">
      <vt:lpstr>Office 主题</vt:lpstr>
      <vt:lpstr>基于模式的互联网测试设计</vt:lpstr>
      <vt:lpstr>Agenda</vt:lpstr>
      <vt:lpstr>测试流程的测试设计阶段</vt:lpstr>
      <vt:lpstr>测试设计的目的</vt:lpstr>
      <vt:lpstr>测试设计的产出形式</vt:lpstr>
      <vt:lpstr>功能需求分解MM图</vt:lpstr>
      <vt:lpstr>系统时序图和模块流程图</vt:lpstr>
      <vt:lpstr>用例模块判定表</vt:lpstr>
      <vt:lpstr>测试设计的开始和结束</vt:lpstr>
      <vt:lpstr>测试设计的核心价值</vt:lpstr>
      <vt:lpstr>互联网测试的特点</vt:lpstr>
      <vt:lpstr>互联网测试设计的问题</vt:lpstr>
      <vt:lpstr>缺陷模式的结构</vt:lpstr>
      <vt:lpstr>缺陷模式的作用和视角</vt:lpstr>
      <vt:lpstr>缺陷模式</vt:lpstr>
      <vt:lpstr>缺陷-&gt;模式-&gt;自动化</vt:lpstr>
      <vt:lpstr>测试模式和MBT</vt:lpstr>
      <vt:lpstr>互联网测试三大模式</vt:lpstr>
      <vt:lpstr>基础功能测试模式</vt:lpstr>
      <vt:lpstr>公共用例中心</vt:lpstr>
      <vt:lpstr>页面控件模式</vt:lpstr>
      <vt:lpstr>时间选择框模式</vt:lpstr>
      <vt:lpstr>页面动作模式</vt:lpstr>
      <vt:lpstr>基本操作模式</vt:lpstr>
      <vt:lpstr>功能安全模式</vt:lpstr>
      <vt:lpstr>线下Bug测试模式</vt:lpstr>
      <vt:lpstr>多线程并发模式</vt:lpstr>
      <vt:lpstr>搜索查询异常模式</vt:lpstr>
      <vt:lpstr>线上故障的处理</vt:lpstr>
      <vt:lpstr>线上故障的特点</vt:lpstr>
      <vt:lpstr>线上故障的原因</vt:lpstr>
      <vt:lpstr>线上故障测试模式</vt:lpstr>
      <vt:lpstr>基于模式的测试设计</vt:lpstr>
      <vt:lpstr>基于模式的测试设计案例</vt:lpstr>
      <vt:lpstr>基于模式的测试设计的注意点</vt:lpstr>
      <vt:lpstr>幻灯片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jige</cp:lastModifiedBy>
  <cp:revision>69</cp:revision>
  <dcterms:modified xsi:type="dcterms:W3CDTF">2012-07-09T12:09:46Z</dcterms:modified>
</cp:coreProperties>
</file>